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2"/>
  </p:sldMasterIdLst>
  <p:notesMasterIdLst>
    <p:notesMasterId r:id="rId13"/>
  </p:notesMasterIdLst>
  <p:sldIdLst>
    <p:sldId id="406" r:id="rId3"/>
    <p:sldId id="407" r:id="rId4"/>
    <p:sldId id="408" r:id="rId5"/>
    <p:sldId id="409" r:id="rId6"/>
    <p:sldId id="410" r:id="rId7"/>
    <p:sldId id="411" r:id="rId8"/>
    <p:sldId id="412" r:id="rId9"/>
    <p:sldId id="413" r:id="rId10"/>
    <p:sldId id="414" r:id="rId11"/>
    <p:sldId id="415" r:id="rId12"/>
  </p:sldIdLst>
  <p:sldSz cx="9144000" cy="5143500" type="screen16x9"/>
  <p:notesSz cx="7315200" cy="9601200"/>
  <p:embeddedFontLst>
    <p:embeddedFont>
      <p:font typeface="Microsoft Sans Serif" panose="020B0604020202020204" pitchFamily="34" charset="0"/>
      <p:regular r:id="rId14"/>
    </p:embeddedFont>
    <p:embeddedFont>
      <p:font typeface="Oswald" panose="00000500000000000000" pitchFamily="2" charset="0"/>
      <p:regular r:id="rId15"/>
      <p:bold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8" roundtripDataSignature="AMtx7mj+saENMMAjrNqzNMwj3WpZi+jp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EFF"/>
    <a:srgbClr val="000000"/>
    <a:srgbClr val="FF66FF"/>
    <a:srgbClr val="4F9CD4"/>
    <a:srgbClr val="D9D9D9"/>
    <a:srgbClr val="2D0557"/>
    <a:srgbClr val="020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59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font" Target="fonts/font3.fntdata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8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834424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5"/>
          <p:cNvSpPr txBox="1">
            <a:spLocks noGrp="1"/>
          </p:cNvSpPr>
          <p:nvPr>
            <p:ph type="title"/>
          </p:nvPr>
        </p:nvSpPr>
        <p:spPr>
          <a:xfrm>
            <a:off x="1106123" y="577460"/>
            <a:ext cx="26022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hcsimple-light-2.MAIN_POINTHeader" descr="EC_Not_technical">
            <a:extLst>
              <a:ext uri="{FF2B5EF4-FFF2-40B4-BE49-F238E27FC236}">
                <a16:creationId xmlns:a16="http://schemas.microsoft.com/office/drawing/2014/main" id="{31483061-1C69-4233-B425-B2BC40BB0C5C}"/>
              </a:ext>
            </a:extLst>
          </p:cNvPr>
          <p:cNvSpPr txBox="1"/>
          <p:nvPr userDrawn="1"/>
        </p:nvSpPr>
        <p:spPr>
          <a:xfrm>
            <a:off x="0" y="0"/>
            <a:ext cx="9144000" cy="223138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EC_Not_technical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csimple-light-2.BLANKHeader" descr="EC_Not_technical">
            <a:extLst>
              <a:ext uri="{FF2B5EF4-FFF2-40B4-BE49-F238E27FC236}">
                <a16:creationId xmlns:a16="http://schemas.microsoft.com/office/drawing/2014/main" id="{004BA8A0-927D-4ED6-ADD0-0407DE9C3D2A}"/>
              </a:ext>
            </a:extLst>
          </p:cNvPr>
          <p:cNvSpPr txBox="1"/>
          <p:nvPr userDrawn="1"/>
        </p:nvSpPr>
        <p:spPr>
          <a:xfrm>
            <a:off x="0" y="0"/>
            <a:ext cx="9144000" cy="223138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EC_Not_technical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3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csimple-light-2.CUSTOM_3Header" descr="EC_Not_technical">
            <a:extLst>
              <a:ext uri="{FF2B5EF4-FFF2-40B4-BE49-F238E27FC236}">
                <a16:creationId xmlns:a16="http://schemas.microsoft.com/office/drawing/2014/main" id="{1B0048E6-1CC8-42B4-8623-EE7EC0CCAEE3}"/>
              </a:ext>
            </a:extLst>
          </p:cNvPr>
          <p:cNvSpPr txBox="1"/>
          <p:nvPr userDrawn="1"/>
        </p:nvSpPr>
        <p:spPr>
          <a:xfrm>
            <a:off x="0" y="0"/>
            <a:ext cx="9144000" cy="223138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EC_Not_technical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and content 2">
  <p:cSld name="Header and content 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57"/>
          <p:cNvPicPr preferRelativeResize="0"/>
          <p:nvPr/>
        </p:nvPicPr>
        <p:blipFill rotWithShape="1">
          <a:blip r:embed="rId2">
            <a:alphaModFix/>
          </a:blip>
          <a:srcRect t="43711" b="43710"/>
          <a:stretch/>
        </p:blipFill>
        <p:spPr>
          <a:xfrm>
            <a:off x="0" y="1"/>
            <a:ext cx="9158308" cy="76777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57"/>
          <p:cNvSpPr txBox="1">
            <a:spLocks noGrp="1"/>
          </p:cNvSpPr>
          <p:nvPr>
            <p:ph type="title"/>
          </p:nvPr>
        </p:nvSpPr>
        <p:spPr>
          <a:xfrm>
            <a:off x="359100" y="1168013"/>
            <a:ext cx="84240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7"/>
          <p:cNvSpPr txBox="1">
            <a:spLocks noGrp="1"/>
          </p:cNvSpPr>
          <p:nvPr>
            <p:ph type="body" idx="1"/>
          </p:nvPr>
        </p:nvSpPr>
        <p:spPr>
          <a:xfrm>
            <a:off x="359100" y="1851074"/>
            <a:ext cx="8424000" cy="258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marL="1028700" lvl="2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marL="1371600" lvl="3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marL="1714500" lvl="4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marL="2057400" lvl="5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6pPr>
            <a:lvl7pPr marL="2400300" lvl="6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7pPr>
            <a:lvl8pPr marL="2743200" lvl="7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8pPr>
            <a:lvl9pPr marL="3086100" lvl="8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2" name="hcsimple-light-2.Header and content 2Header" descr="EC_Not_technical">
            <a:extLst>
              <a:ext uri="{FF2B5EF4-FFF2-40B4-BE49-F238E27FC236}">
                <a16:creationId xmlns:a16="http://schemas.microsoft.com/office/drawing/2014/main" id="{E83F92A2-6AEA-483D-A24B-A76726AA1F47}"/>
              </a:ext>
            </a:extLst>
          </p:cNvPr>
          <p:cNvSpPr txBox="1"/>
          <p:nvPr userDrawn="1"/>
        </p:nvSpPr>
        <p:spPr>
          <a:xfrm>
            <a:off x="0" y="0"/>
            <a:ext cx="9144000" cy="223138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EC_Not_technical</a:t>
            </a:r>
          </a:p>
        </p:txBody>
      </p:sp>
    </p:spTree>
    <p:extLst>
      <p:ext uri="{BB962C8B-B14F-4D97-AF65-F5344CB8AC3E}">
        <p14:creationId xmlns:p14="http://schemas.microsoft.com/office/powerpoint/2010/main" val="1840749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7"/>
          <p:cNvSpPr txBox="1">
            <a:spLocks noGrp="1"/>
          </p:cNvSpPr>
          <p:nvPr>
            <p:ph type="ctrTitle"/>
          </p:nvPr>
        </p:nvSpPr>
        <p:spPr>
          <a:xfrm>
            <a:off x="2319750" y="2063238"/>
            <a:ext cx="4504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" name="Google Shape;10;p17"/>
          <p:cNvSpPr txBox="1">
            <a:spLocks noGrp="1"/>
          </p:cNvSpPr>
          <p:nvPr>
            <p:ph type="subTitle" idx="1"/>
          </p:nvPr>
        </p:nvSpPr>
        <p:spPr>
          <a:xfrm>
            <a:off x="3313050" y="2489494"/>
            <a:ext cx="25179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5429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  <a:defRPr sz="1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87" r:id="rId4"/>
    <p:sldLayoutId id="2147483711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3E317E-5EBA-4783-858A-9F9BDF6630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7882" y="2665403"/>
            <a:ext cx="6735337" cy="646200"/>
          </a:xfrm>
        </p:spPr>
        <p:txBody>
          <a:bodyPr/>
          <a:lstStyle/>
          <a:p>
            <a:r>
              <a:rPr lang="fr-FR" dirty="0" err="1"/>
              <a:t>Chapter</a:t>
            </a:r>
            <a:r>
              <a:rPr lang="fr-FR" dirty="0"/>
              <a:t> 8:</a:t>
            </a:r>
            <a:br>
              <a:rPr lang="fr-FR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Oswald" panose="00000500000000000000" pitchFamily="2" charset="0"/>
              </a:rPr>
              <a:t>Histogram of Oriented Gradients</a:t>
            </a:r>
            <a:br>
              <a:rPr lang="en-US" b="0" i="0" dirty="0">
                <a:solidFill>
                  <a:srgbClr val="000000"/>
                </a:solidFill>
                <a:effectLst/>
                <a:latin typeface="Oswald" panose="00000500000000000000" pitchFamily="2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Oswald" panose="00000500000000000000" pitchFamily="2" charset="0"/>
              </a:rPr>
              <a:t>(HOG)</a:t>
            </a:r>
            <a:endParaRPr lang="fr-FR" dirty="0"/>
          </a:p>
        </p:txBody>
      </p:sp>
      <p:sp>
        <p:nvSpPr>
          <p:cNvPr id="8" name="Google Shape;411;p12">
            <a:extLst>
              <a:ext uri="{FF2B5EF4-FFF2-40B4-BE49-F238E27FC236}">
                <a16:creationId xmlns:a16="http://schemas.microsoft.com/office/drawing/2014/main" id="{186A8EE5-FFD4-4DD2-8979-A7762F8489CF}"/>
              </a:ext>
            </a:extLst>
          </p:cNvPr>
          <p:cNvSpPr txBox="1">
            <a:spLocks/>
          </p:cNvSpPr>
          <p:nvPr/>
        </p:nvSpPr>
        <p:spPr>
          <a:xfrm>
            <a:off x="58504" y="54909"/>
            <a:ext cx="4446589" cy="44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/>
              <a:t>AMSE - Course on Computer Vision - 2024</a:t>
            </a:r>
          </a:p>
        </p:txBody>
      </p:sp>
    </p:spTree>
    <p:extLst>
      <p:ext uri="{BB962C8B-B14F-4D97-AF65-F5344CB8AC3E}">
        <p14:creationId xmlns:p14="http://schemas.microsoft.com/office/powerpoint/2010/main" val="1732269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45265FB-FD36-4126-9273-A6F18042C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34" y="0"/>
            <a:ext cx="70956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81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F76366C6-04A3-4B35-ABFD-767C4A918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02" y="0"/>
            <a:ext cx="893579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10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9A82FFA-176F-4A45-B3C4-7C024B7A8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50" y="0"/>
            <a:ext cx="77180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37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756B343-8498-493F-B152-B42FC7662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46" y="0"/>
            <a:ext cx="82051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800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CD5914F-A8DF-4D15-9979-C229BF567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70" y="28166"/>
            <a:ext cx="7240859" cy="508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372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A9AA509-9D86-4057-874D-98770DB9C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95" y="0"/>
            <a:ext cx="836761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71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7191239-3CAB-4BAB-BEFD-239812089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435" y="121356"/>
            <a:ext cx="6576340" cy="502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79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2C7241C-6B04-46C1-99B6-F8FC5F1C6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787" y="0"/>
            <a:ext cx="7093959" cy="512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46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577F3C1-0572-4C35-BC76-99F6DDE03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34" y="0"/>
            <a:ext cx="7331851" cy="510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013466"/>
      </p:ext>
    </p:extLst>
  </p:cSld>
  <p:clrMapOvr>
    <a:masterClrMapping/>
  </p:clrMapOvr>
</p:sld>
</file>

<file path=ppt/theme/theme1.xml><?xml version="1.0" encoding="utf-8"?>
<a:theme xmlns:a="http://schemas.openxmlformats.org/drawingml/2006/main" name="Meeting and Report Mind Map by Slidesgo">
  <a:themeElements>
    <a:clrScheme name="Simple Light">
      <a:dk1>
        <a:srgbClr val="2D0557"/>
      </a:dk1>
      <a:lt1>
        <a:srgbClr val="FFFFFF"/>
      </a:lt1>
      <a:dk2>
        <a:srgbClr val="F3F3F3"/>
      </a:dk2>
      <a:lt2>
        <a:srgbClr val="D9D9D9"/>
      </a:lt2>
      <a:accent1>
        <a:srgbClr val="B7B7B7"/>
      </a:accent1>
      <a:accent2>
        <a:srgbClr val="2D0557"/>
      </a:accent2>
      <a:accent3>
        <a:srgbClr val="D9D9D9"/>
      </a:accent3>
      <a:accent4>
        <a:srgbClr val="FF878A"/>
      </a:accent4>
      <a:accent5>
        <a:srgbClr val="FFA7A9"/>
      </a:accent5>
      <a:accent6>
        <a:srgbClr val="2D0557"/>
      </a:accent6>
      <a:hlink>
        <a:srgbClr val="2D055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itus xmlns="http://schemas.titus.com/TitusProperties/">
  <TitusGUID xmlns="">45370a02-25fc-4bc0-855b-4a5a269a50a5</TitusGUID>
  <TitusMetadata xmlns="">eyJucyI6Imh0dHA6XC9cL3d3dy50aXR1cy5jb21cL25zXC9BaXJidXNIZWxpY29wdGVycyIsInByb3BzIjpbeyJuIjoiRFAiLCJ2YWxzIjpbeyJ2YWx1ZSI6Ik5CUEQifV19LHsibiI6IkVDMSIsInZhbHMiOlt7InZhbHVlIjoiTlQifV19LHsibiI6IlRDMSIsInZhbHMiOltdfSx7Im4iOiJSQzEiLCJ2YWxzIjpbXX0seyJuIjoiUk4xIiwidmFscyI6W119LHsibiI6IkRWUERFQ29tbW9uRUMiLCJ2YWxzIjpbXX0seyJuIjoiRFZQRVNDb21tb25FQyIsInZhbHMiOltdfSx7Im4iOiJEVlBHQkNvbW1vbkVDIiwidmFscyI6W119LHsibiI6IkRWUE1MQU1BRFUiLCJ2YWxzIjpbXX0seyJuIjoiRFZQQ0NDb21tb25FQyIsInZhbHMiOltdfSx7Im4iOiJEVlBGRU9yZGVyRUMiLCJ2YWxzIjpbXX0seyJuIjoiTEFOMSIsInZhbHMiOltdfSx7Im4iOiJFQzIiLCJ2YWxzIjpbeyJ2YWx1ZSI6Ik5UIn1dfSx7Im4iOiJSQzIiLCJ2YWxzIjpbXX0seyJuIjoiVVNDIiwidmFscyI6W119LHsibiI6IlRDMiIsInZhbHMiOltdfSx7Im4iOiJSTjIiLCJ2YWxzIjpbXX0seyJuIjoiRFZQRUFSIiwidmFscyI6W119LHsibiI6IkRWUElUQVIiLCJ2YWxzIjpbXX0seyJuIjoiUk5FQVI5OSIsInZhbHMiOltdfSx7Im4iOiJDUiIsInZhbHMiOltdfSx7Im4iOiJMQU4yIiwidmFscyI6W119LHsibiI6Ik5TSiIsInZhbHMiOlt7InZhbHVlIjoiTkEifV19LHsibiI6Ik5TIiwidmFscyI6W119LHsibiI6IkNDIiwidmFscyI6W3sidmFsdWUiOiJOQSJ9XX0seyJuIjoiQ0NDIiwidmFscyI6W119LHsibiI6IkJQRCIsInZhbHMiOlt7InZhbHVlIjoiQiJ9XX0seyJuIjoiVk0iLCJ2YWxzIjpbeyJ2YWx1ZSI6IlkifV19LHsibiI6IlZNUiIsInZhbHMiOlt7InZhbHVlIjoiRUMifSx7InZhbHVlIjoiTlMifSx7InZhbHVlIjoiQ0MifV19XX0=</TitusMetadata>
</titus>
</file>

<file path=customXml/itemProps1.xml><?xml version="1.0" encoding="utf-8"?>
<ds:datastoreItem xmlns:ds="http://schemas.openxmlformats.org/officeDocument/2006/customXml" ds:itemID="{38786B78-0FE7-4ADC-A99F-633600E86DE9}">
  <ds:schemaRefs>
    <ds:schemaRef ds:uri="http://schemas.titus.com/TitusProperties/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</Words>
  <Application>Microsoft Office PowerPoint</Application>
  <PresentationFormat>Affichage à l'écran (16:9)</PresentationFormat>
  <Paragraphs>2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Oswald</vt:lpstr>
      <vt:lpstr>Microsoft Sans Serif</vt:lpstr>
      <vt:lpstr>Arial</vt:lpstr>
      <vt:lpstr>Meeting and Report Mind Map by Slidesgo</vt:lpstr>
      <vt:lpstr>Chapter 8: Histogram of Oriented Gradients (HOG)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BLADE RADIOSCOPY</dc:title>
  <dc:creator>LEBLAND, Lisa</dc:creator>
  <cp:lastModifiedBy>GRISELIN, Nicolas</cp:lastModifiedBy>
  <cp:revision>168</cp:revision>
  <cp:lastPrinted>2022-02-23T14:55:08Z</cp:lastPrinted>
  <dcterms:modified xsi:type="dcterms:W3CDTF">2024-10-24T15:48:54Z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45370a02-25fc-4bc0-855b-4a5a269a50a5</vt:lpwstr>
  </property>
  <property fmtid="{D5CDD505-2E9C-101B-9397-08002B2CF9AE}" pid="3" name="ClassificationUserID">
    <vt:lpwstr>A802437</vt:lpwstr>
  </property>
  <property fmtid="{D5CDD505-2E9C-101B-9397-08002B2CF9AE}" pid="4" name="ClassificationUTCDatestamp">
    <vt:lpwstr>2024-06-26T13:18:08.2734531Z</vt:lpwstr>
  </property>
  <property fmtid="{D5CDD505-2E9C-101B-9397-08002B2CF9AE}" pid="5" name="Taxonomy Reference">
    <vt:lpwstr>AH v3.6 -  M1943_Appendix C_4</vt:lpwstr>
  </property>
  <property fmtid="{D5CDD505-2E9C-101B-9397-08002B2CF9AE}" pid="6" name="e-tag">
    <vt:lpwstr>XXPCA|||||XXCCA</vt:lpwstr>
  </property>
  <property fmtid="{D5CDD505-2E9C-101B-9397-08002B2CF9AE}" pid="7" name="DataSensitivity">
    <vt:lpwstr>Not or Basic Personal Data|||||Not Applicable</vt:lpwstr>
  </property>
  <property fmtid="{D5CDD505-2E9C-101B-9397-08002B2CF9AE}" pid="8" name="TVM">
    <vt:lpwstr>Y</vt:lpwstr>
  </property>
  <property fmtid="{D5CDD505-2E9C-101B-9397-08002B2CF9AE}" pid="9" name="TempHistorization">
    <vt:lpwstr>,|||||||||||A802437|2024-06-26T13:18:08.6231328Z</vt:lpwstr>
  </property>
  <property fmtid="{D5CDD505-2E9C-101B-9397-08002B2CF9AE}" pid="10" name="Historization">
    <vt:lpwstr>EC_Rationale|EC_National_Country|EC_EX_Country|EC_NationalRegulationTag|EC_EXRegulationTagEAR|EC_EXRegulationTagITAR|DECommonECClassificationCode|ESCommonECClassificationCode|FRMLAMADUClassificationCode|GBCommonECClassificationCode|ECCClassificationCode1|ClassificationCodeEAR|ClassificationCodeITAR|User_Id|UTCDateStamp],,|||||||||||A802437|2024-06-26T13:18:08.8779942Z</vt:lpwstr>
  </property>
  <property fmtid="{D5CDD505-2E9C-101B-9397-08002B2CF9AE}" pid="11" name="DP">
    <vt:lpwstr>NBPD</vt:lpwstr>
  </property>
  <property fmtid="{D5CDD505-2E9C-101B-9397-08002B2CF9AE}" pid="12" name="EC1">
    <vt:lpwstr>NT</vt:lpwstr>
  </property>
  <property fmtid="{D5CDD505-2E9C-101B-9397-08002B2CF9AE}" pid="13" name="EC2">
    <vt:lpwstr>NT</vt:lpwstr>
  </property>
  <property fmtid="{D5CDD505-2E9C-101B-9397-08002B2CF9AE}" pid="14" name="NSJ">
    <vt:lpwstr>NA</vt:lpwstr>
  </property>
  <property fmtid="{D5CDD505-2E9C-101B-9397-08002B2CF9AE}" pid="15" name="CC">
    <vt:lpwstr>NA</vt:lpwstr>
  </property>
  <property fmtid="{D5CDD505-2E9C-101B-9397-08002B2CF9AE}" pid="16" name="BPD">
    <vt:lpwstr>B</vt:lpwstr>
  </property>
  <property fmtid="{D5CDD505-2E9C-101B-9397-08002B2CF9AE}" pid="17" name="VM">
    <vt:lpwstr>Y</vt:lpwstr>
  </property>
  <property fmtid="{D5CDD505-2E9C-101B-9397-08002B2CF9AE}" pid="18" name="VMR">
    <vt:lpwstr>EC;NS;CC</vt:lpwstr>
  </property>
</Properties>
</file>